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1" r:id="rId2"/>
    <p:sldId id="262" r:id="rId3"/>
    <p:sldId id="273" r:id="rId4"/>
    <p:sldId id="271" r:id="rId5"/>
    <p:sldId id="274" r:id="rId6"/>
    <p:sldId id="275" r:id="rId7"/>
    <p:sldId id="268" r:id="rId8"/>
    <p:sldId id="264" r:id="rId9"/>
    <p:sldId id="265" r:id="rId10"/>
    <p:sldId id="266" r:id="rId11"/>
    <p:sldId id="267" r:id="rId12"/>
    <p:sldId id="283" r:id="rId1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9" d="100"/>
          <a:sy n="69" d="100"/>
        </p:scale>
        <p:origin x="-756" y="-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6089B4-07C8-480C-9995-8391B158269E}" type="datetimeFigureOut">
              <a:rPr lang="ru-RU" smtClean="0"/>
              <a:t>20.06.2024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25F507-5767-451B-84CA-D127698C951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469195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6089B4-07C8-480C-9995-8391B158269E}" type="datetimeFigureOut">
              <a:rPr lang="ru-RU" smtClean="0"/>
              <a:t>20.06.2024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25F507-5767-451B-84CA-D127698C951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810689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6089B4-07C8-480C-9995-8391B158269E}" type="datetimeFigureOut">
              <a:rPr lang="ru-RU" smtClean="0"/>
              <a:t>20.06.2024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25F507-5767-451B-84CA-D127698C951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70940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6089B4-07C8-480C-9995-8391B158269E}" type="datetimeFigureOut">
              <a:rPr lang="ru-RU" smtClean="0"/>
              <a:t>20.06.2024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25F507-5767-451B-84CA-D127698C951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699076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6089B4-07C8-480C-9995-8391B158269E}" type="datetimeFigureOut">
              <a:rPr lang="ru-RU" smtClean="0"/>
              <a:t>20.06.2024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25F507-5767-451B-84CA-D127698C951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987214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6089B4-07C8-480C-9995-8391B158269E}" type="datetimeFigureOut">
              <a:rPr lang="ru-RU" smtClean="0"/>
              <a:t>20.06.2024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25F507-5767-451B-84CA-D127698C951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333354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6089B4-07C8-480C-9995-8391B158269E}" type="datetimeFigureOut">
              <a:rPr lang="ru-RU" smtClean="0"/>
              <a:t>20.06.2024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25F507-5767-451B-84CA-D127698C951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384320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6089B4-07C8-480C-9995-8391B158269E}" type="datetimeFigureOut">
              <a:rPr lang="ru-RU" smtClean="0"/>
              <a:t>20.06.2024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25F507-5767-451B-84CA-D127698C951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358424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6089B4-07C8-480C-9995-8391B158269E}" type="datetimeFigureOut">
              <a:rPr lang="ru-RU" smtClean="0"/>
              <a:t>20.06.2024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25F507-5767-451B-84CA-D127698C951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124781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6089B4-07C8-480C-9995-8391B158269E}" type="datetimeFigureOut">
              <a:rPr lang="ru-RU" smtClean="0"/>
              <a:t>20.06.2024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25F507-5767-451B-84CA-D127698C951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074048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6089B4-07C8-480C-9995-8391B158269E}" type="datetimeFigureOut">
              <a:rPr lang="ru-RU" smtClean="0"/>
              <a:t>20.06.2024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25F507-5767-451B-84CA-D127698C951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550006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6089B4-07C8-480C-9995-8391B158269E}" type="datetimeFigureOut">
              <a:rPr lang="ru-RU" smtClean="0"/>
              <a:t>20.06.2024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25F507-5767-451B-84CA-D127698C951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834592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pn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15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12" Type="http://schemas.openxmlformats.org/officeDocument/2006/relationships/image" Target="../media/image1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11" Type="http://schemas.openxmlformats.org/officeDocument/2006/relationships/image" Target="../media/image13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057" y="-594"/>
            <a:ext cx="12193057" cy="6858594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0" y="180110"/>
            <a:ext cx="12192000" cy="18728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5000"/>
              </a:lnSpc>
              <a:spcAft>
                <a:spcPts val="800"/>
              </a:spcAft>
            </a:pPr>
            <a:r>
              <a:rPr lang="ru-RU" sz="14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ВОЛОГОДСКАЯ ОБЛАСТЬ ГОРОД ЧЕРЕПОВЕЦ</a:t>
            </a:r>
            <a:endParaRPr lang="ru-RU" sz="120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</a:pPr>
            <a:r>
              <a:rPr lang="ru-RU" sz="14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М Э Р И Я</a:t>
            </a:r>
            <a:endParaRPr lang="ru-RU" sz="120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</a:pPr>
            <a:r>
              <a:rPr lang="ru-RU" sz="1050" b="1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УПРАВЛЕНИЕ ОБРАЗОВАНИЯ</a:t>
            </a:r>
            <a:r>
              <a:rPr lang="ru-RU" sz="1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endParaRPr lang="ru-RU" sz="120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</a:pPr>
            <a:r>
              <a:rPr lang="ru-RU" sz="14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муниципальное автономное дошкольное образовательное учреждение</a:t>
            </a:r>
            <a:endParaRPr lang="ru-RU" sz="120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</a:pPr>
            <a:r>
              <a:rPr lang="ru-RU" sz="14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«ДЕТСКИЙ САД № 24»</a:t>
            </a:r>
            <a:endParaRPr lang="ru-RU" sz="120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</a:pPr>
            <a:r>
              <a:rPr lang="ru-RU" sz="1000" i="1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162605 </a:t>
            </a:r>
            <a:r>
              <a:rPr lang="ru-RU" sz="1000" i="1" dirty="0" err="1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г.Череповец</a:t>
            </a:r>
            <a:r>
              <a:rPr lang="ru-RU" sz="1000" i="1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пр. Победы, дом 121, тел. (8202) 26-99-79, </a:t>
            </a:r>
            <a:r>
              <a:rPr lang="en-US" sz="1000" i="1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e</a:t>
            </a:r>
            <a:r>
              <a:rPr lang="ru-RU" sz="1000" i="1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-</a:t>
            </a:r>
            <a:r>
              <a:rPr lang="en-US" sz="1000" i="1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mail</a:t>
            </a:r>
            <a:r>
              <a:rPr lang="ru-RU" sz="1000" i="1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: </a:t>
            </a:r>
            <a:r>
              <a:rPr lang="en-US" sz="1000" i="1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sad</a:t>
            </a:r>
            <a:r>
              <a:rPr lang="ru-RU" sz="1000" i="1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24@</a:t>
            </a:r>
            <a:r>
              <a:rPr lang="en-US" sz="1000" i="1" dirty="0" err="1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cherepovetscity</a:t>
            </a:r>
            <a:r>
              <a:rPr lang="ru-RU" sz="1000" i="1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r>
              <a:rPr lang="en-US" sz="1000" i="1" dirty="0" err="1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ru</a:t>
            </a:r>
            <a:endParaRPr lang="ru-RU" sz="120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>
              <a:lnSpc>
                <a:spcPts val="1650"/>
              </a:lnSpc>
              <a:spcAft>
                <a:spcPts val="0"/>
              </a:spcAft>
            </a:pPr>
            <a:r>
              <a:rPr lang="ru-RU" sz="1600" b="1" kern="18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endParaRPr lang="ru-RU" sz="120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>
              <a:lnSpc>
                <a:spcPts val="1650"/>
              </a:lnSpc>
              <a:spcAft>
                <a:spcPts val="0"/>
              </a:spcAft>
            </a:pPr>
            <a:r>
              <a:rPr lang="ru-RU" sz="2000" b="1" kern="18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endParaRPr lang="ru-RU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269673" y="2369127"/>
            <a:ext cx="574963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lang="ru-RU" sz="2800" b="1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абота с коллекцией</a:t>
            </a:r>
          </a:p>
          <a:p>
            <a:pPr algn="ctr"/>
            <a:r>
              <a:rPr lang="ru-RU" sz="2800" b="1" dirty="0" smtClean="0">
                <a:solidFill>
                  <a:srgbClr val="385723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«Игрушки из Киндера»</a:t>
            </a: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7744690" y="3982997"/>
            <a:ext cx="404552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Подготовила: Лещина Елена Ивановна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 rot="10800000" flipV="1">
            <a:off x="3477492" y="6140679"/>
            <a:ext cx="504856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г. Череповец</a:t>
            </a:r>
          </a:p>
          <a:p>
            <a:pPr algn="ctr"/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2024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51949" y="5347640"/>
            <a:ext cx="1140051" cy="13778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13749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057" y="-594"/>
            <a:ext cx="12193057" cy="6858594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1163783" y="1634836"/>
            <a:ext cx="10099962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ru-RU" sz="24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Дети часто приносят с собой игрушки из Киндер Сюрприз</a:t>
            </a:r>
            <a:r>
              <a:rPr lang="ru-RU" sz="24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sz="24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 детский сад.</a:t>
            </a:r>
          </a:p>
          <a:p>
            <a:pPr>
              <a:spcAft>
                <a:spcPts val="0"/>
              </a:spcAft>
            </a:pPr>
            <a:r>
              <a:rPr lang="ru-RU" sz="24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 хотят с ними расставаться. Держат игрушку в руке, не знают, что с ней делать. Уходя домой уносят обратно или теряют (истерика у детей). Возникла ситуативная проблема. 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</a:t>
            </a:r>
            <a:r>
              <a:rPr lang="ru-RU" sz="24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то делать?                                           Решила  (совместно с родителями) эту проблему: оставлять игрушки в детском саду. Так и пришла идея создания коллективной коллекции </a:t>
            </a:r>
            <a:r>
              <a:rPr lang="ru-RU" sz="24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«Игрушки из Киндера»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endParaRPr lang="ru-RU" sz="240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0044544" y="221674"/>
            <a:ext cx="184265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24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Мотивация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65871" y="5267026"/>
            <a:ext cx="1140051" cy="13778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91905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29" y="-297"/>
            <a:ext cx="12193057" cy="6858594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748144" y="1404074"/>
            <a:ext cx="11111345" cy="44544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07000"/>
              </a:lnSpc>
              <a:spcAft>
                <a:spcPts val="800"/>
              </a:spcAft>
            </a:pPr>
            <a:r>
              <a:rPr lang="ru-RU" sz="24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Шоколадные </a:t>
            </a: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яйца с миниатюрными игрушками </a:t>
            </a:r>
            <a:r>
              <a:rPr lang="ru-RU" sz="24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внутри </a:t>
            </a: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появились </a:t>
            </a:r>
            <a:r>
              <a:rPr lang="ru-RU" sz="24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России </a:t>
            </a: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 90-х годах, вместе с множеством других западных продуктов. Именно поэтому все считают, что «киндеры» </a:t>
            </a:r>
            <a:r>
              <a:rPr lang="ru-RU" sz="24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</a:t>
            </a: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это изобретение итальянских кондитеров из компании </a:t>
            </a:r>
            <a:r>
              <a:rPr lang="ru-RU" sz="2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Ferrero</a:t>
            </a: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представленное миру в 1972 году. Но это не </a:t>
            </a:r>
            <a:r>
              <a:rPr lang="ru-RU" sz="24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так. </a:t>
            </a:r>
          </a:p>
          <a:p>
            <a:pPr lvl="0">
              <a:lnSpc>
                <a:spcPct val="107000"/>
              </a:lnSpc>
              <a:spcAft>
                <a:spcPts val="800"/>
              </a:spcAft>
            </a:pPr>
            <a:r>
              <a:rPr lang="ru-RU" sz="24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Русский </a:t>
            </a: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предприниматель Алексей Иванович Абрикосов начал производить яйца из шоколада с игрушками и картинками внутри на сто лет раньше</a:t>
            </a:r>
            <a:r>
              <a:rPr lang="ru-RU" sz="24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400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lnSpc>
                <a:spcPct val="107000"/>
              </a:lnSpc>
              <a:spcAft>
                <a:spcPts val="800"/>
              </a:spcAft>
            </a:pPr>
            <a:r>
              <a:rPr lang="ru-RU" sz="24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1974 году первая партия западных шоколадных яиц </a:t>
            </a:r>
            <a:r>
              <a:rPr lang="ru-RU" sz="24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Киндер Сюрприза 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сошла с конвейера, поступила на полки магазинов и ... была распродана всего за </a:t>
            </a:r>
            <a:r>
              <a:rPr lang="ru-RU" sz="24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час.</a:t>
            </a:r>
            <a:endParaRPr lang="ru-RU" sz="24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Яйцо Киндер весит 35 грамм (вместе с игрушкой).</a:t>
            </a:r>
            <a:endParaRPr lang="ru-RU" sz="24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Содержание молока достигает 32</a:t>
            </a:r>
            <a:r>
              <a:rPr lang="ru-RU" sz="24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%.</a:t>
            </a:r>
            <a:endParaRPr lang="ru-RU" sz="24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9490364" y="471056"/>
            <a:ext cx="270163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24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Немного истории</a:t>
            </a:r>
            <a:endParaRPr lang="ru-RU" sz="24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85958" y="5267323"/>
            <a:ext cx="1140051" cy="13778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91485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29" y="-297"/>
            <a:ext cx="12193057" cy="6858594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457199" y="1149927"/>
            <a:ext cx="11610109" cy="5578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360680" algn="just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Киндерфилия</a:t>
            </a:r>
            <a: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– коллекционирование фигурок из   киндер сюрпризов.</a:t>
            </a:r>
          </a:p>
          <a:p>
            <a:pPr lvl="0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Классификация игрушек из «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Киндер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Сюрприза» - тематическая. </a:t>
            </a:r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Существует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довольно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много серий:  </a:t>
            </a:r>
          </a:p>
          <a:p>
            <a:pPr marL="342900" lvl="0" indent="-342900">
              <a:buFont typeface="Wingdings" panose="05000000000000000000" pitchFamily="2" charset="2"/>
              <a:buChar char="§"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Мики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маус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друзья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buFont typeface="Wingdings" panose="05000000000000000000" pitchFamily="2" charset="2"/>
              <a:buChar char="§"/>
            </a:pP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Смешарики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buFont typeface="Wingdings" panose="05000000000000000000" pitchFamily="2" charset="2"/>
              <a:buChar char="§"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Маша и медведь</a:t>
            </a:r>
          </a:p>
          <a:p>
            <a:pPr marL="342900" lvl="0" indent="-342900">
              <a:buFont typeface="Wingdings" panose="05000000000000000000" pitchFamily="2" charset="2"/>
              <a:buChar char="§"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Скунсы</a:t>
            </a:r>
          </a:p>
          <a:p>
            <a:pPr marL="342900" lvl="0" indent="-342900">
              <a:buFont typeface="Wingdings" panose="05000000000000000000" pitchFamily="2" charset="2"/>
              <a:buChar char="§"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Губка Боб</a:t>
            </a:r>
          </a:p>
          <a:p>
            <a:pPr marL="342900" lvl="0" indent="-342900">
              <a:buFont typeface="Wingdings" panose="05000000000000000000" pitchFamily="2" charset="2"/>
              <a:buChar char="§"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Дуэль на кухне</a:t>
            </a:r>
          </a:p>
          <a:p>
            <a:pPr marL="342900" lvl="0" indent="-342900">
              <a:buFont typeface="Wingdings" panose="05000000000000000000" pitchFamily="2" charset="2"/>
              <a:buChar char="§"/>
            </a:pP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Бегемотики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buFont typeface="Wingdings" panose="05000000000000000000" pitchFamily="2" charset="2"/>
              <a:buChar char="§"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Бархатные чебурашки</a:t>
            </a:r>
          </a:p>
          <a:p>
            <a:pPr marL="342900" lvl="0" indent="-342900">
              <a:buFont typeface="Wingdings" panose="05000000000000000000" pitchFamily="2" charset="2"/>
              <a:buChar char="§"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7 гномов</a:t>
            </a:r>
          </a:p>
          <a:p>
            <a:pPr marL="342900" lvl="0" indent="-342900">
              <a:buFont typeface="Wingdings" panose="05000000000000000000" pitchFamily="2" charset="2"/>
              <a:buChar char="§"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Цыпленок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Цыпа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еще около 240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серий.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360680" algn="just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4000" b="0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9324109" y="166256"/>
            <a:ext cx="247996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Классификация</a:t>
            </a:r>
            <a:endParaRPr lang="ru-RU" b="1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27257" y="5350242"/>
            <a:ext cx="1140051" cy="13778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99962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3057" cy="6858594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332508" y="678872"/>
            <a:ext cx="11651673" cy="16730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360680" algn="just">
              <a:lnSpc>
                <a:spcPct val="107000"/>
              </a:lnSpc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</a:t>
            </a:r>
            <a:r>
              <a:rPr lang="ru-RU" sz="24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кспонаты </a:t>
            </a: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данной </a:t>
            </a:r>
            <a:r>
              <a:rPr lang="ru-RU" sz="24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коллекции находятся в группе раннего возраста и </a:t>
            </a: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хранятся в металлическом </a:t>
            </a:r>
            <a:r>
              <a:rPr lang="ru-RU" sz="24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чемоданчике, в недоступном для детей месте</a:t>
            </a: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r>
              <a:rPr lang="ru-RU" sz="24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Игрушки-киндеры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рекомендованы для детей старше трех лет, так как могут содержать опасные мелкие предметы и детали игрушек. </a:t>
            </a:r>
            <a:endParaRPr lang="ru-RU" sz="24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/>
          <a:srcRect l="14815" r="21528" b="13702"/>
          <a:stretch/>
        </p:blipFill>
        <p:spPr>
          <a:xfrm>
            <a:off x="1253340" y="3429297"/>
            <a:ext cx="4157795" cy="3174950"/>
          </a:xfrm>
          <a:prstGeom prst="rect">
            <a:avLst/>
          </a:prstGeom>
          <a:ln>
            <a:solidFill>
              <a:srgbClr val="FF0000"/>
            </a:solidFill>
          </a:ln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4"/>
          <a:srcRect l="1328" t="7161" r="-1328" b="8234"/>
          <a:stretch/>
        </p:blipFill>
        <p:spPr>
          <a:xfrm>
            <a:off x="6401238" y="1964684"/>
            <a:ext cx="3130779" cy="4697286"/>
          </a:xfrm>
          <a:prstGeom prst="rect">
            <a:avLst/>
          </a:prstGeom>
          <a:ln>
            <a:solidFill>
              <a:srgbClr val="FF0000"/>
            </a:solidFill>
          </a:ln>
        </p:spPr>
      </p:pic>
      <p:sp>
        <p:nvSpPr>
          <p:cNvPr id="6" name="Прямоугольник 5"/>
          <p:cNvSpPr/>
          <p:nvPr/>
        </p:nvSpPr>
        <p:spPr>
          <a:xfrm>
            <a:off x="9185564" y="193964"/>
            <a:ext cx="264621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Место </a:t>
            </a:r>
            <a:r>
              <a:rPr lang="ru-RU" sz="24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хранения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978032" y="5284155"/>
            <a:ext cx="1140051" cy="13778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96770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057" y="-594"/>
            <a:ext cx="12193057" cy="6858594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/>
          <a:srcRect b="32926"/>
          <a:stretch/>
        </p:blipFill>
        <p:spPr>
          <a:xfrm>
            <a:off x="277090" y="791902"/>
            <a:ext cx="3803013" cy="1327844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7090" y="2238592"/>
            <a:ext cx="3453766" cy="240656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7090" y="4786820"/>
            <a:ext cx="5796133" cy="1929512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6"/>
          <a:srcRect l="6404"/>
          <a:stretch/>
        </p:blipFill>
        <p:spPr>
          <a:xfrm>
            <a:off x="7393205" y="683337"/>
            <a:ext cx="3199049" cy="2138322"/>
          </a:xfrm>
          <a:prstGeom prst="rect">
            <a:avLst/>
          </a:prstGeom>
          <a:ln>
            <a:solidFill>
              <a:srgbClr val="FF0000"/>
            </a:solidFill>
          </a:ln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47072" y="799755"/>
            <a:ext cx="2011218" cy="1278873"/>
          </a:xfrm>
          <a:prstGeom prst="rect">
            <a:avLst/>
          </a:prstGeom>
        </p:spPr>
      </p:pic>
      <p:sp>
        <p:nvSpPr>
          <p:cNvPr id="15" name="Прямоугольник 14"/>
          <p:cNvSpPr/>
          <p:nvPr/>
        </p:nvSpPr>
        <p:spPr>
          <a:xfrm>
            <a:off x="277090" y="221673"/>
            <a:ext cx="1180407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нашей коллекции более 10 серий и 120 игрушек</a:t>
            </a:r>
            <a:endParaRPr lang="ru-RU" sz="2400" dirty="0"/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074618" y="2941192"/>
            <a:ext cx="3765894" cy="1703960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023762" y="2282773"/>
            <a:ext cx="2758584" cy="2092718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221731" y="221672"/>
            <a:ext cx="1804572" cy="1493649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249366" y="4047530"/>
            <a:ext cx="2165846" cy="2424545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732332" y="5780009"/>
            <a:ext cx="2225233" cy="932769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1115697" y="5429595"/>
            <a:ext cx="1140051" cy="13778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44257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3057" cy="6858594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3796145" y="4378036"/>
            <a:ext cx="5347854" cy="2654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0"/>
              </a:spcAft>
            </a:pPr>
            <a:endParaRPr lang="ru-RU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7966364" y="124692"/>
            <a:ext cx="392083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Практическое </a:t>
            </a:r>
            <a:r>
              <a:rPr lang="ru-RU" sz="2400" b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применение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510145" y="1593273"/>
            <a:ext cx="8409710" cy="40174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360680" algn="just">
              <a:lnSpc>
                <a:spcPct val="107000"/>
              </a:lnSpc>
            </a:pPr>
            <a:r>
              <a:rPr lang="ru-RU" sz="2400" dirty="0" smtClean="0">
                <a:solidFill>
                  <a:srgbClr val="01010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Образовательные области:</a:t>
            </a:r>
          </a:p>
          <a:p>
            <a:pPr marL="342900" lvl="0" indent="-342900" algn="just">
              <a:lnSpc>
                <a:spcPct val="107000"/>
              </a:lnSpc>
              <a:buFont typeface="Wingdings" panose="05000000000000000000" pitchFamily="2" charset="2"/>
              <a:buChar char="§"/>
            </a:pPr>
            <a:r>
              <a:rPr lang="ru-RU" sz="2400" dirty="0" smtClean="0">
                <a:solidFill>
                  <a:srgbClr val="01010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solidFill>
                  <a:srgbClr val="01010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</a:t>
            </a:r>
            <a:r>
              <a:rPr lang="ru-RU" sz="2400" dirty="0" smtClean="0">
                <a:solidFill>
                  <a:srgbClr val="01010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Познавательное развитие», </a:t>
            </a:r>
          </a:p>
          <a:p>
            <a:pPr marL="342900" lvl="0" indent="-342900" algn="just">
              <a:lnSpc>
                <a:spcPct val="107000"/>
              </a:lnSpc>
              <a:buFont typeface="Wingdings" panose="05000000000000000000" pitchFamily="2" charset="2"/>
              <a:buChar char="§"/>
            </a:pPr>
            <a:r>
              <a:rPr lang="ru-RU" sz="2400" dirty="0" smtClean="0">
                <a:solidFill>
                  <a:srgbClr val="01010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«Социально-коммуникативное развитие», </a:t>
            </a:r>
          </a:p>
          <a:p>
            <a:pPr marL="342900" lvl="0" indent="-342900" algn="just">
              <a:lnSpc>
                <a:spcPct val="107000"/>
              </a:lnSpc>
              <a:buFont typeface="Wingdings" panose="05000000000000000000" pitchFamily="2" charset="2"/>
              <a:buChar char="§"/>
            </a:pPr>
            <a:r>
              <a:rPr lang="ru-RU" sz="2400" dirty="0" smtClean="0">
                <a:solidFill>
                  <a:srgbClr val="01010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</a:t>
            </a:r>
            <a:r>
              <a:rPr lang="ru-RU" sz="2400" dirty="0">
                <a:solidFill>
                  <a:srgbClr val="01010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Художественно – </a:t>
            </a:r>
            <a:r>
              <a:rPr lang="ru-RU" sz="2400" dirty="0" smtClean="0">
                <a:solidFill>
                  <a:srgbClr val="01010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эстетическое развитие»,</a:t>
            </a:r>
          </a:p>
          <a:p>
            <a:pPr marL="342900" lvl="0" indent="-342900" algn="just">
              <a:lnSpc>
                <a:spcPct val="107000"/>
              </a:lnSpc>
              <a:buFont typeface="Wingdings" panose="05000000000000000000" pitchFamily="2" charset="2"/>
              <a:buChar char="§"/>
            </a:pPr>
            <a:r>
              <a:rPr lang="ru-RU" sz="2400" dirty="0" smtClean="0">
                <a:solidFill>
                  <a:srgbClr val="01010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solidFill>
                  <a:srgbClr val="01010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«Речевое развитие</a:t>
            </a:r>
            <a:r>
              <a:rPr lang="ru-RU" sz="2400" dirty="0" smtClean="0">
                <a:solidFill>
                  <a:srgbClr val="01010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»,</a:t>
            </a:r>
          </a:p>
          <a:p>
            <a:pPr marL="342900" lvl="0" indent="-342900" algn="just">
              <a:lnSpc>
                <a:spcPct val="107000"/>
              </a:lnSpc>
              <a:buFont typeface="Wingdings" panose="05000000000000000000" pitchFamily="2" charset="2"/>
              <a:buChar char="§"/>
            </a:pP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Физическое </a:t>
            </a:r>
            <a:r>
              <a:rPr lang="ru-RU" sz="24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развитие.</a:t>
            </a:r>
          </a:p>
          <a:p>
            <a:pPr lvl="0" algn="just">
              <a:lnSpc>
                <a:spcPct val="107000"/>
              </a:lnSpc>
            </a:pPr>
            <a:r>
              <a:rPr 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Используя игры с киндерами 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 ребёнка развивается мелкая моторика рук и как следствие развивается речь, мышление, воображение, память.</a:t>
            </a:r>
            <a:endParaRPr lang="ru-RU" sz="2400" dirty="0">
              <a:solidFill>
                <a:prstClr val="black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buFont typeface="Wingdings" panose="05000000000000000000" pitchFamily="2" charset="2"/>
              <a:buChar char="§"/>
            </a:pPr>
            <a:endParaRPr lang="ru-RU" sz="2400" dirty="0">
              <a:solidFill>
                <a:prstClr val="black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59974" y="5295330"/>
            <a:ext cx="1140051" cy="13778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71566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29" y="-297"/>
            <a:ext cx="12193057" cy="6858594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3048000" y="2863461"/>
            <a:ext cx="6096000" cy="276999"/>
          </a:xfrm>
          <a:prstGeom prst="rect">
            <a:avLst/>
          </a:prstGeom>
        </p:spPr>
        <p:txBody>
          <a:bodyPr>
            <a:spAutoFit/>
          </a:bodyPr>
          <a:lstStyle/>
          <a:p>
            <a:pPr indent="228600">
              <a:spcAft>
                <a:spcPts val="0"/>
              </a:spcAft>
            </a:pPr>
            <a:endParaRPr lang="ru-RU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46364" y="429491"/>
            <a:ext cx="11526981" cy="5693866"/>
          </a:xfrm>
          <a:prstGeom prst="rect">
            <a:avLst/>
          </a:prstGeom>
          <a:ln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lvl="0" indent="228600"/>
            <a:r>
              <a:rPr lang="ru-RU" sz="2000" b="1" dirty="0" smtClean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Вариант 1</a:t>
            </a:r>
          </a:p>
          <a:p>
            <a:pPr lvl="0" indent="228600"/>
            <a:r>
              <a:rPr lang="ru-RU" sz="2000" dirty="0" smtClean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Игра</a:t>
            </a:r>
            <a:r>
              <a:rPr lang="ru-RU" sz="20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«Кто где </a:t>
            </a:r>
            <a:r>
              <a:rPr lang="ru-RU" sz="2000" dirty="0" smtClean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живет».</a:t>
            </a:r>
          </a:p>
          <a:p>
            <a:pPr lvl="0" indent="228600"/>
            <a:r>
              <a:rPr lang="ru-RU" sz="2000" dirty="0" smtClean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Цель: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расширение представлений об 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образе жизни </a:t>
            </a:r>
            <a:r>
              <a:rPr lang="ru-RU" sz="2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животных</a:t>
            </a:r>
            <a:r>
              <a:rPr lang="ru-RU" sz="2000" dirty="0" smtClean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lvl="0" indent="228600"/>
            <a:r>
              <a:rPr lang="ru-RU" sz="2000" dirty="0" smtClean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Нарисовать </a:t>
            </a:r>
            <a:r>
              <a:rPr lang="ru-RU" sz="20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 листе бумаги домик, речку, лес, дорогу и т. д. Р</a:t>
            </a:r>
            <a:r>
              <a:rPr lang="ru-RU" sz="2000" dirty="0" smtClean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асставить киндеры, </a:t>
            </a:r>
            <a:r>
              <a:rPr lang="ru-RU" sz="20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кто может жить на дереве, а кто в будке</a:t>
            </a:r>
            <a:r>
              <a:rPr lang="ru-RU" sz="2000" dirty="0" smtClean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lvl="0" indent="228600"/>
            <a:endParaRPr lang="ru-RU" sz="2000" dirty="0">
              <a:solidFill>
                <a:srgbClr val="111111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indent="228600"/>
            <a:r>
              <a:rPr lang="ru-RU" sz="2000" b="1" dirty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Вариант </a:t>
            </a:r>
            <a:r>
              <a:rPr lang="ru-RU" sz="2000" b="1" dirty="0" smtClean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ru-RU" sz="2000" b="1" dirty="0">
              <a:solidFill>
                <a:srgbClr val="111111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indent="228600"/>
            <a:r>
              <a:rPr lang="ru-RU" sz="2000" dirty="0" smtClean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Игра на </a:t>
            </a:r>
            <a:r>
              <a:rPr lang="ru-RU" sz="20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классификацию </a:t>
            </a:r>
            <a:r>
              <a:rPr lang="ru-RU" sz="2000" dirty="0" smtClean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предметов.</a:t>
            </a:r>
          </a:p>
          <a:p>
            <a:pPr lvl="0" indent="228600"/>
            <a:r>
              <a:rPr lang="ru-RU" sz="2000" dirty="0" smtClean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Цель: формирование навыка </a:t>
            </a:r>
            <a:r>
              <a:rPr lang="ru-RU" sz="2000" dirty="0" smtClean="0">
                <a:solidFill>
                  <a:srgbClr val="11111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разделять </a:t>
            </a:r>
            <a:r>
              <a:rPr lang="ru-RU" sz="2000" dirty="0">
                <a:solidFill>
                  <a:srgbClr val="11111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предметы по определенным </a:t>
            </a:r>
            <a:r>
              <a:rPr lang="ru-RU" sz="2000" dirty="0" smtClean="0">
                <a:solidFill>
                  <a:srgbClr val="11111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признакам.</a:t>
            </a:r>
            <a:endParaRPr lang="ru-RU" sz="2000" dirty="0" smtClean="0">
              <a:solidFill>
                <a:srgbClr val="111111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indent="228600"/>
            <a:r>
              <a:rPr lang="ru-RU" sz="20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</a:t>
            </a:r>
            <a:r>
              <a:rPr lang="ru-RU" sz="2000" dirty="0" smtClean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ивотных разложить </a:t>
            </a:r>
            <a:r>
              <a:rPr lang="ru-RU" sz="20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одну сторону, транспорт в </a:t>
            </a:r>
            <a:r>
              <a:rPr lang="ru-RU" sz="2000" dirty="0" smtClean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другую, животных </a:t>
            </a:r>
            <a:r>
              <a:rPr lang="ru-RU" sz="20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 диких и </a:t>
            </a:r>
            <a:r>
              <a:rPr lang="ru-RU" sz="2000" dirty="0" smtClean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домашних, Машу и медведя и т.п.</a:t>
            </a:r>
          </a:p>
          <a:p>
            <a:pPr lvl="0" indent="228600"/>
            <a:endParaRPr lang="ru-RU" sz="2000" dirty="0" smtClean="0">
              <a:solidFill>
                <a:srgbClr val="111111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indent="228600"/>
            <a:r>
              <a:rPr lang="ru-RU" sz="2000" b="1" dirty="0" smtClean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Вариант 3</a:t>
            </a:r>
            <a:endParaRPr lang="ru-RU" sz="2000" b="1" dirty="0">
              <a:solidFill>
                <a:srgbClr val="111111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indent="228600"/>
            <a:r>
              <a:rPr lang="ru-RU" sz="2000" dirty="0" smtClean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Игра «Половинки»</a:t>
            </a:r>
            <a:endParaRPr lang="ru-RU" sz="2000" dirty="0">
              <a:solidFill>
                <a:prstClr val="black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indent="228600"/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Ц: формирование навыка составлять целое из двух частей</a:t>
            </a:r>
            <a:r>
              <a:rPr lang="ru-RU" sz="2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lvl="0" indent="228600"/>
            <a:r>
              <a:rPr lang="ru-RU" sz="2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Привезите на машинке несколько разборных киндеров, покажите детям как они разбираются и пусть   дети соберут из половинок целую игрушку.</a:t>
            </a:r>
            <a:endParaRPr lang="ru-RU" sz="2000" dirty="0" smtClean="0">
              <a:solidFill>
                <a:srgbClr val="111111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400" dirty="0" smtClean="0">
              <a:solidFill>
                <a:srgbClr val="1A1A1A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92885" y="5480482"/>
            <a:ext cx="1140051" cy="13778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470163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3057" cy="6858594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318655" y="346364"/>
            <a:ext cx="11637818" cy="6272486"/>
          </a:xfrm>
          <a:prstGeom prst="rect">
            <a:avLst/>
          </a:prstGeom>
          <a:ln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lvl="0">
              <a:lnSpc>
                <a:spcPct val="106000"/>
              </a:lnSpc>
              <a:spcAft>
                <a:spcPts val="800"/>
              </a:spcAft>
            </a:pPr>
            <a:r>
              <a:rPr lang="ru-RU" sz="2000" b="1" dirty="0">
                <a:solidFill>
                  <a:srgbClr val="333333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Вариант 4</a:t>
            </a:r>
            <a:r>
              <a:rPr lang="ru-RU" sz="2000" b="1" dirty="0" smtClean="0">
                <a:solidFill>
                  <a:srgbClr val="333333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                                                                                                                                                                                            </a:t>
            </a:r>
            <a:r>
              <a:rPr lang="ru-RU" sz="2000" dirty="0" smtClean="0">
                <a:solidFill>
                  <a:srgbClr val="333333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Игра «Угадай, кто кричит?»                                                                                                                                                         Цель: развитие звукоподражания.                                                                                                                                            На столе несколько игрушек домашних животных. Воспитатель изображает кошку, ребенок ее находит и тоже подражает. </a:t>
            </a:r>
          </a:p>
          <a:p>
            <a:pPr lvl="0">
              <a:lnSpc>
                <a:spcPct val="106000"/>
              </a:lnSpc>
              <a:spcAft>
                <a:spcPts val="800"/>
              </a:spcAft>
            </a:pPr>
            <a:r>
              <a:rPr lang="ru-RU" sz="2000" b="1" dirty="0" smtClean="0">
                <a:solidFill>
                  <a:srgbClr val="333333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Вариант 5                                                                                                                                                                            </a:t>
            </a:r>
            <a:r>
              <a:rPr lang="ru-RU" sz="2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Игра «Башня для гномика».                                                                                                                                                       </a:t>
            </a:r>
            <a:r>
              <a:rPr lang="ru-RU" sz="2000" dirty="0" smtClean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Цель: формирование умений выполнять постройку.                                                                                                                                                           Подготовить кубики, раздать детям гномиков. </a:t>
            </a:r>
          </a:p>
          <a:p>
            <a:pPr lvl="0">
              <a:lnSpc>
                <a:spcPct val="106000"/>
              </a:lnSpc>
              <a:spcAft>
                <a:spcPts val="800"/>
              </a:spcAft>
            </a:pPr>
            <a:r>
              <a:rPr lang="ru-RU" sz="2000" b="1" dirty="0" smtClean="0">
                <a:solidFill>
                  <a:srgbClr val="333333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Вариант 6                                                                                                                                                                           </a:t>
            </a:r>
            <a:r>
              <a:rPr lang="ru-RU" sz="2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Театрализованная деятельность. Сказка «Теремок».                                                                                                                                        Цель: </a:t>
            </a: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приобщение к активному участию в театрализованной деятельности</a:t>
            </a:r>
            <a:r>
              <a:rPr lang="ru-RU" sz="2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                                                      Подготовить персонажей для сказки, дать детям возможность взять себе понравившуюся игрушку. Воспитатель проговаривает сказку, а дети (воспитатель помогает) выставляют </a:t>
            </a:r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 теремку нужного </a:t>
            </a:r>
            <a:r>
              <a:rPr lang="ru-RU" sz="2000" dirty="0" smtClean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героя.</a:t>
            </a:r>
            <a:r>
              <a:rPr lang="ru-RU" sz="2000" dirty="0">
                <a:solidFill>
                  <a:srgbClr val="333333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smtClean="0">
                <a:solidFill>
                  <a:srgbClr val="333333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                                                                                                       </a:t>
            </a:r>
          </a:p>
          <a:p>
            <a:pPr lvl="0">
              <a:lnSpc>
                <a:spcPct val="106000"/>
              </a:lnSpc>
              <a:spcAft>
                <a:spcPts val="800"/>
              </a:spcAft>
            </a:pPr>
            <a:r>
              <a:rPr lang="ru-RU" sz="2000" b="1" dirty="0" smtClean="0">
                <a:solidFill>
                  <a:srgbClr val="333333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Вариант 7                                                                                                                                                                                            </a:t>
            </a:r>
            <a:r>
              <a:rPr lang="ru-RU" sz="2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Игра «</a:t>
            </a:r>
            <a:r>
              <a:rPr lang="ru-RU" sz="2000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Секретики</a:t>
            </a:r>
            <a:r>
              <a:rPr lang="ru-RU" sz="2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».                                                                                                                                                                                                  Цель: снятие агрессии, развитие мелкой моторики.                                                                                                                                                       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Заворачиваем </a:t>
            </a:r>
            <a:r>
              <a:rPr lang="ru-RU" sz="2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игрушки 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фольгу, даём </a:t>
            </a:r>
            <a:r>
              <a:rPr lang="ru-RU" sz="2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детям 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разворачивать</a:t>
            </a:r>
            <a:r>
              <a:rPr lang="ru-RU" sz="2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000" dirty="0" smtClean="0">
              <a:solidFill>
                <a:srgbClr val="333333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34714" y="5360907"/>
            <a:ext cx="1140051" cy="13778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44302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29" y="-297"/>
            <a:ext cx="12193057" cy="6858594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 flipV="1">
            <a:off x="4003964" y="4253233"/>
            <a:ext cx="5140036" cy="2654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endParaRPr lang="ru-RU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54182" y="595745"/>
            <a:ext cx="11194472" cy="5324535"/>
          </a:xfrm>
          <a:prstGeom prst="rect">
            <a:avLst/>
          </a:prstGeom>
          <a:ln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lvl="0"/>
            <a:r>
              <a:rPr lang="ru-RU" sz="2000" b="1" dirty="0">
                <a:solidFill>
                  <a:srgbClr val="333333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Вариант 8</a:t>
            </a:r>
            <a:r>
              <a:rPr lang="ru-RU" sz="2000" dirty="0" smtClean="0">
                <a:solidFill>
                  <a:srgbClr val="333333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                                                                                                                                                                                                                                                   Игра «Собирай-ка».                                                                                                                                                                                                                                     Цель: развитие двигательной активности.                                                                                                                                                                                    Нечаянно рассыпать киндеры в зале и предложить детям помочь собрать.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чень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живая и веселая игра, которая заставит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детей двигаться и смеяться.</a:t>
            </a:r>
          </a:p>
          <a:p>
            <a:pPr lvl="0"/>
            <a:endParaRPr lang="ru-RU" sz="2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dirty="0" smtClean="0">
                <a:solidFill>
                  <a:srgbClr val="333333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b="1" dirty="0">
                <a:solidFill>
                  <a:srgbClr val="333333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Вариант </a:t>
            </a:r>
            <a:r>
              <a:rPr lang="ru-RU" sz="2000" b="1" dirty="0" smtClean="0">
                <a:solidFill>
                  <a:srgbClr val="333333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9</a:t>
            </a:r>
          </a:p>
          <a:p>
            <a:r>
              <a:rPr lang="ru-RU" sz="2000" dirty="0" smtClean="0">
                <a:solidFill>
                  <a:srgbClr val="1A1A1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Игра «Просыпайся»</a:t>
            </a:r>
            <a:endParaRPr lang="ru-RU" sz="2000" dirty="0">
              <a:solidFill>
                <a:srgbClr val="1A1A1A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dirty="0">
                <a:solidFill>
                  <a:srgbClr val="1A1A1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Цель: переход детей от сонного состояния к пробуждению</a:t>
            </a:r>
            <a:r>
              <a:rPr lang="ru-RU" sz="2000" dirty="0" smtClean="0">
                <a:solidFill>
                  <a:srgbClr val="1A1A1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2000" dirty="0">
                <a:solidFill>
                  <a:srgbClr val="1A1A1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000" i="1" dirty="0" smtClean="0">
              <a:solidFill>
                <a:srgbClr val="1A1A1A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i="1" dirty="0" smtClean="0">
                <a:solidFill>
                  <a:srgbClr val="1A1A1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Перед сном дети укладывают на кукольную кроватку </a:t>
            </a:r>
            <a:r>
              <a:rPr lang="ru-RU" sz="2000" i="1" dirty="0" err="1" smtClean="0">
                <a:solidFill>
                  <a:srgbClr val="1A1A1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бегемотиков</a:t>
            </a:r>
            <a:r>
              <a:rPr lang="ru-RU" sz="2000" dirty="0" smtClean="0">
                <a:solidFill>
                  <a:srgbClr val="1A1A1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Воспитатель </a:t>
            </a:r>
            <a:r>
              <a:rPr lang="ru-RU" sz="2000" dirty="0">
                <a:solidFill>
                  <a:srgbClr val="1A1A1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произносит рифмовку:</a:t>
            </a:r>
          </a:p>
          <a:p>
            <a:r>
              <a:rPr lang="ru-RU" sz="2000" dirty="0" err="1">
                <a:solidFill>
                  <a:srgbClr val="1A1A1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Бегемотики</a:t>
            </a:r>
            <a:r>
              <a:rPr lang="ru-RU" sz="2000" dirty="0">
                <a:solidFill>
                  <a:srgbClr val="1A1A1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лежали,</a:t>
            </a:r>
          </a:p>
          <a:p>
            <a:r>
              <a:rPr lang="ru-RU" sz="2000" dirty="0" err="1">
                <a:solidFill>
                  <a:srgbClr val="1A1A1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Бегемотики</a:t>
            </a:r>
            <a:r>
              <a:rPr lang="ru-RU" sz="2000" dirty="0">
                <a:solidFill>
                  <a:srgbClr val="1A1A1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дышали.</a:t>
            </a:r>
          </a:p>
          <a:p>
            <a:r>
              <a:rPr lang="ru-RU" sz="2000" dirty="0" smtClean="0">
                <a:solidFill>
                  <a:srgbClr val="1A1A1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Сели </a:t>
            </a:r>
            <a:r>
              <a:rPr lang="ru-RU" sz="2000" dirty="0" err="1">
                <a:solidFill>
                  <a:srgbClr val="1A1A1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бегемотики</a:t>
            </a:r>
            <a:r>
              <a:rPr lang="ru-RU" sz="2000" dirty="0">
                <a:solidFill>
                  <a:srgbClr val="1A1A1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потрогали животики.</a:t>
            </a:r>
          </a:p>
          <a:p>
            <a:r>
              <a:rPr lang="ru-RU" sz="2000" dirty="0">
                <a:solidFill>
                  <a:srgbClr val="1A1A1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 животик поднимается </a:t>
            </a:r>
            <a:r>
              <a:rPr lang="ru-RU" sz="2000" i="1" dirty="0">
                <a:solidFill>
                  <a:srgbClr val="1A1A1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(вдох),</a:t>
            </a:r>
          </a:p>
          <a:p>
            <a:r>
              <a:rPr lang="ru-RU" sz="2000" dirty="0">
                <a:solidFill>
                  <a:srgbClr val="1A1A1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 животик опускается </a:t>
            </a:r>
            <a:r>
              <a:rPr lang="ru-RU" sz="2000" i="1" dirty="0">
                <a:solidFill>
                  <a:srgbClr val="1A1A1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(выдох).</a:t>
            </a:r>
          </a:p>
          <a:p>
            <a:endParaRPr lang="ru-RU" sz="2000" dirty="0">
              <a:solidFill>
                <a:srgbClr val="1A1A1A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177636" y="1510145"/>
            <a:ext cx="796636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30540" y="5358601"/>
            <a:ext cx="1140051" cy="13778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414488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29" y="-297"/>
            <a:ext cx="12193057" cy="6858594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3048000" y="2553472"/>
            <a:ext cx="6096000" cy="314638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350" dirty="0">
                <a:solidFill>
                  <a:srgbClr val="11111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ru-RU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68037" y="471055"/>
            <a:ext cx="11393246" cy="5486054"/>
          </a:xfrm>
          <a:prstGeom prst="rect">
            <a:avLst/>
          </a:prstGeom>
          <a:ln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lvl="0">
              <a:lnSpc>
                <a:spcPct val="106000"/>
              </a:lnSpc>
              <a:spcAft>
                <a:spcPts val="800"/>
              </a:spcAft>
            </a:pPr>
            <a:r>
              <a:rPr lang="ru-RU" sz="2000" b="1" dirty="0" smtClean="0">
                <a:solidFill>
                  <a:srgbClr val="333333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Вариант 10</a:t>
            </a:r>
            <a:r>
              <a:rPr lang="ru-RU" sz="2000" dirty="0" smtClean="0">
                <a:solidFill>
                  <a:srgbClr val="333333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                                                                                                                                                                  </a:t>
            </a:r>
            <a:r>
              <a:rPr lang="ru-RU" sz="2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Игра </a:t>
            </a: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«Покатай Машу (кашку, мышку, лягушонка…).                                                                                                                        </a:t>
            </a:r>
            <a:r>
              <a:rPr lang="ru-RU" sz="2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Цель</a:t>
            </a: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 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знакомление детей с функциональным назначением игрушки машины и способом действия с ней.                                                                                                                           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Раздаем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детям машины, игрушки выбирают сами и катаем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indent="228600"/>
            <a:r>
              <a:rPr lang="ru-RU" sz="2000" b="1" dirty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Вариант </a:t>
            </a:r>
            <a:r>
              <a:rPr lang="ru-RU" sz="2000" b="1" dirty="0" smtClean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11</a:t>
            </a:r>
            <a:endParaRPr lang="ru-RU" sz="2000" b="1" dirty="0">
              <a:solidFill>
                <a:srgbClr val="111111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ru-RU" sz="2000" dirty="0">
                <a:solidFill>
                  <a:srgbClr val="1A1A1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Игра «Что изменилось?»</a:t>
            </a:r>
          </a:p>
          <a:p>
            <a:pPr lvl="0"/>
            <a:r>
              <a:rPr lang="ru-RU" sz="2000" dirty="0">
                <a:solidFill>
                  <a:srgbClr val="1A1A1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Цель: развитие внимания.</a:t>
            </a:r>
          </a:p>
          <a:p>
            <a:pPr lvl="0"/>
            <a:r>
              <a:rPr lang="ru-RU" sz="2000" dirty="0">
                <a:solidFill>
                  <a:srgbClr val="1A1A1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Расставьте несколько игрушек перед детьми, назовите их. Предложите отвернуться, уберите кого-то или добавьте. Спросите: «Что изменилось</a:t>
            </a:r>
            <a:r>
              <a:rPr lang="ru-RU" sz="2000" dirty="0" smtClean="0">
                <a:solidFill>
                  <a:srgbClr val="1A1A1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?»</a:t>
            </a:r>
          </a:p>
          <a:p>
            <a:pPr lvl="0"/>
            <a:endParaRPr lang="ru-RU" sz="2000" dirty="0">
              <a:solidFill>
                <a:srgbClr val="1A1A1A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indent="228600"/>
            <a:r>
              <a:rPr lang="ru-RU" sz="2000" b="1" dirty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Вариант </a:t>
            </a:r>
            <a:r>
              <a:rPr lang="ru-RU" sz="2000" b="1" dirty="0" smtClean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12</a:t>
            </a:r>
          </a:p>
          <a:p>
            <a:pPr lvl="0" indent="228600"/>
            <a:r>
              <a:rPr lang="ru-RU" sz="2000" dirty="0" smtClean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Игра «Загадочная фасоль»</a:t>
            </a:r>
            <a:endParaRPr lang="ru-RU" sz="2000" dirty="0">
              <a:solidFill>
                <a:srgbClr val="111111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ru-RU" sz="2000" dirty="0" smtClean="0">
                <a:solidFill>
                  <a:srgbClr val="1A1A1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Цель: развитие мелкой моторики.</a:t>
            </a:r>
          </a:p>
          <a:p>
            <a:pPr lvl="0"/>
            <a:r>
              <a:rPr lang="ru-RU" sz="20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Берём 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ёмкость с фасолью </a:t>
            </a:r>
            <a:r>
              <a:rPr lang="ru-RU" sz="20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спрятанные в ней игрушки от </a:t>
            </a:r>
            <a:r>
              <a:rPr lang="ru-RU" sz="20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Киндер Сюрприза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Н</a:t>
            </a:r>
            <a:r>
              <a:rPr lang="ru-RU" sz="20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айти 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игрушку, вынуть её и </a:t>
            </a:r>
            <a:r>
              <a:rPr lang="ru-RU" sz="20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назвать.</a:t>
            </a:r>
            <a:endParaRPr lang="ru-RU" sz="2000" dirty="0">
              <a:solidFill>
                <a:srgbClr val="1A1A1A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lnSpc>
                <a:spcPct val="106000"/>
              </a:lnSpc>
              <a:spcAft>
                <a:spcPts val="800"/>
              </a:spcAft>
            </a:pPr>
            <a:endParaRPr lang="ru-RU" dirty="0">
              <a:solidFill>
                <a:srgbClr val="42424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36854" y="5268201"/>
            <a:ext cx="1140051" cy="13778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769332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3057" cy="6858594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76500" y="2036616"/>
            <a:ext cx="8638998" cy="1634405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07273" y="5430550"/>
            <a:ext cx="1139938" cy="13769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26658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558</TotalTime>
  <Words>569</Words>
  <Application>Microsoft Office PowerPoint</Application>
  <PresentationFormat>Произвольный</PresentationFormat>
  <Paragraphs>87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Сергей</dc:creator>
  <cp:lastModifiedBy>Сергей</cp:lastModifiedBy>
  <cp:revision>46</cp:revision>
  <dcterms:created xsi:type="dcterms:W3CDTF">2024-01-25T09:00:55Z</dcterms:created>
  <dcterms:modified xsi:type="dcterms:W3CDTF">2024-06-20T09:28:45Z</dcterms:modified>
</cp:coreProperties>
</file>